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2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95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96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02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46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05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57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73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16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34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68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3A19-9AF3-477B-B331-7148C5FA4C6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491C-E5F7-4756-98EE-CEB428689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42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Genova 8 Ottobre 2015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sz="4400" b="1" dirty="0" smtClean="0"/>
              <a:t>Convegno AIPERT </a:t>
            </a:r>
          </a:p>
          <a:p>
            <a:r>
              <a:rPr lang="it-IT" b="1" i="1" dirty="0"/>
              <a:t>“Imbarcazioni da Diporto. Problemi e soluzioni nella valutazione dei danni”</a:t>
            </a:r>
            <a:endParaRPr lang="it-IT" dirty="0"/>
          </a:p>
        </p:txBody>
      </p:sp>
      <p:pic>
        <p:nvPicPr>
          <p:cNvPr id="5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15" y="6093296"/>
            <a:ext cx="632614" cy="67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Immagini\AXA_Corporate_Solutions\AXA_redefining_Color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2"/>
            <a:ext cx="2592288" cy="90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0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732248" y="1235661"/>
            <a:ext cx="39442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 1) </a:t>
            </a:r>
            <a:r>
              <a:rPr lang="it-IT" dirty="0" smtClean="0"/>
              <a:t>PRIMO INTERVENTO POST INCARICO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b="1" dirty="0" smtClean="0"/>
              <a:t>2</a:t>
            </a:r>
            <a:r>
              <a:rPr lang="it-IT" dirty="0" smtClean="0"/>
              <a:t>) ACCERTAMENTI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3</a:t>
            </a:r>
            <a:r>
              <a:rPr lang="it-IT" dirty="0" smtClean="0"/>
              <a:t>) RIPARAZIONI /  QUANTIFICAZIONE DANNO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4</a:t>
            </a:r>
            <a:r>
              <a:rPr lang="it-IT" dirty="0" smtClean="0"/>
              <a:t>) RELAZIONE DI PERIZIA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94439" y="3543399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FASI PRINCIPALI DI </a:t>
            </a:r>
          </a:p>
          <a:p>
            <a:r>
              <a:rPr lang="it-IT" b="1" dirty="0" smtClean="0"/>
              <a:t>INTERVENTO / ATTIVITA’ </a:t>
            </a:r>
          </a:p>
          <a:p>
            <a:r>
              <a:rPr lang="it-IT" b="1" dirty="0" smtClean="0"/>
              <a:t>DEL  PERITO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40466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Anche nel ramo Diporto / Yachts, ed anche nei casi «ordinari»,  le varie fasi di intervento / attività  del perito presentano alcune criticità ricorrenti che potrebbero tradursi in criticità nella relazione  di perizia e, quindi, ripercuotersi sulla gestione e/o liquidazione del sinistro. </a:t>
            </a:r>
            <a:endParaRPr lang="it-IT" sz="1600" dirty="0"/>
          </a:p>
        </p:txBody>
      </p:sp>
      <p:sp>
        <p:nvSpPr>
          <p:cNvPr id="7" name="Parentesi graffa aperta 6"/>
          <p:cNvSpPr/>
          <p:nvPr/>
        </p:nvSpPr>
        <p:spPr>
          <a:xfrm>
            <a:off x="3877576" y="1772816"/>
            <a:ext cx="432048" cy="44644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15" y="6093296"/>
            <a:ext cx="632614" cy="67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5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 </a:t>
            </a:r>
            <a:r>
              <a:rPr lang="it-IT" sz="1800" b="1" u="sng" dirty="0" smtClean="0"/>
              <a:t>PRIMO INTERVENTO POST INCARICO </a:t>
            </a:r>
            <a:br>
              <a:rPr lang="it-IT" sz="1800" b="1" u="sng" dirty="0" smtClean="0"/>
            </a:br>
            <a:r>
              <a:rPr lang="it-IT" sz="1800" b="1" dirty="0" smtClean="0"/>
              <a:t>ALCUNI PUNTI E/O ESEMPI RICORRENTI DI CRITICITA’</a:t>
            </a: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0526" y="1633605"/>
            <a:ext cx="4042792" cy="4525963"/>
          </a:xfrm>
        </p:spPr>
        <p:txBody>
          <a:bodyPr>
            <a:normAutofit/>
          </a:bodyPr>
          <a:lstStyle/>
          <a:p>
            <a:pPr algn="just"/>
            <a:r>
              <a:rPr lang="it-IT" sz="1400" dirty="0" smtClean="0"/>
              <a:t>Tempestività  di intervento e/ o di contatto con assicurato  o altre parti coinvolte (Comandante, Cantiere,  Marina ecc. )</a:t>
            </a:r>
          </a:p>
          <a:p>
            <a:pPr algn="just"/>
            <a:endParaRPr lang="it-IT" sz="1400" dirty="0" smtClean="0"/>
          </a:p>
          <a:p>
            <a:pPr marL="0" indent="0" algn="just">
              <a:buNone/>
            </a:pPr>
            <a:endParaRPr lang="it-IT" sz="1400" dirty="0" smtClean="0"/>
          </a:p>
          <a:p>
            <a:pPr algn="just"/>
            <a:endParaRPr lang="it-IT" sz="1400" dirty="0" smtClean="0"/>
          </a:p>
          <a:p>
            <a:r>
              <a:rPr lang="it-IT" sz="1400" dirty="0" smtClean="0"/>
              <a:t>Primi suggerimenti o raccomandazioni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endParaRPr lang="it-IT" sz="1400" dirty="0" smtClean="0"/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Denuncia di evento straordinario</a:t>
            </a:r>
            <a:endParaRPr lang="it-IT" sz="1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6206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1) 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716016" y="1484784"/>
            <a:ext cx="39604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Assicurati o brokers segnalano tempi di attesa</a:t>
            </a:r>
          </a:p>
          <a:p>
            <a:pPr algn="just"/>
            <a:r>
              <a:rPr lang="it-IT" sz="1400" dirty="0" smtClean="0"/>
              <a:t>Rischio che l’assicurato prosegua navigazione  / non conservi evidenze del sinistro / aggravi il danno ecc.</a:t>
            </a:r>
            <a:endParaRPr lang="it-IT" sz="1400" dirty="0"/>
          </a:p>
          <a:p>
            <a:endParaRPr lang="it-IT" sz="1400" dirty="0" smtClean="0"/>
          </a:p>
          <a:p>
            <a:endParaRPr lang="it-IT" sz="1400" dirty="0" smtClean="0"/>
          </a:p>
          <a:p>
            <a:endParaRPr lang="it-IT" sz="1400" dirty="0" smtClean="0"/>
          </a:p>
          <a:p>
            <a:pPr algn="just"/>
            <a:r>
              <a:rPr lang="it-IT" sz="1400" dirty="0" smtClean="0"/>
              <a:t>Tenere a disposizione pezzi / evidenze</a:t>
            </a:r>
          </a:p>
          <a:p>
            <a:pPr algn="just"/>
            <a:r>
              <a:rPr lang="it-IT" sz="1400" dirty="0" smtClean="0"/>
              <a:t>Astenersi da raggiungere accordi/transazioni con terzi o riconoscimenti responsabilità </a:t>
            </a:r>
          </a:p>
          <a:p>
            <a:pPr algn="just"/>
            <a:r>
              <a:rPr lang="it-IT" sz="1400" dirty="0" smtClean="0"/>
              <a:t>Effettuare riparazioni urgenti e/o  misure da adottare  per contenere il danno</a:t>
            </a:r>
          </a:p>
          <a:p>
            <a:pPr algn="just"/>
            <a:r>
              <a:rPr lang="it-IT" sz="1400" dirty="0" smtClean="0"/>
              <a:t>Responsabilizzare tempestivamente terzi ove il caso (RC natanti, ormeggi, depositari ecc.)  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Spesso gli assicurati temono che equivalga al fermo  dell’unità</a:t>
            </a:r>
          </a:p>
          <a:p>
            <a:pPr algn="just"/>
            <a:r>
              <a:rPr lang="it-IT" sz="1400" dirty="0" smtClean="0"/>
              <a:t>Utile a valutare la causale. Il perito dovrebbe poi riferire se è plausibile / coerente con ciò che accerta</a:t>
            </a:r>
          </a:p>
          <a:p>
            <a:pPr algn="just"/>
            <a:r>
              <a:rPr lang="it-IT" sz="1400" dirty="0" smtClean="0"/>
              <a:t>Indispensabile in caso di danno significativo</a:t>
            </a:r>
            <a:r>
              <a:rPr lang="it-IT" sz="1400" dirty="0"/>
              <a:t> </a:t>
            </a:r>
            <a:r>
              <a:rPr lang="it-IT" sz="1400" dirty="0" smtClean="0"/>
              <a:t>-   ispezione Ente Certificatore / rinnovo certificazione o annotazione di sicurezza (anche ai fini polizza)</a:t>
            </a:r>
          </a:p>
          <a:p>
            <a:endParaRPr lang="it-IT" sz="1600" dirty="0"/>
          </a:p>
        </p:txBody>
      </p:sp>
      <p:sp>
        <p:nvSpPr>
          <p:cNvPr id="7" name="Parentesi quadra aperta 6"/>
          <p:cNvSpPr/>
          <p:nvPr/>
        </p:nvSpPr>
        <p:spPr>
          <a:xfrm>
            <a:off x="4608004" y="1484784"/>
            <a:ext cx="108012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quadra aperta 7"/>
          <p:cNvSpPr/>
          <p:nvPr/>
        </p:nvSpPr>
        <p:spPr>
          <a:xfrm>
            <a:off x="4591508" y="2780928"/>
            <a:ext cx="45719" cy="135073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aperta 8"/>
          <p:cNvSpPr/>
          <p:nvPr/>
        </p:nvSpPr>
        <p:spPr>
          <a:xfrm>
            <a:off x="4581754" y="4365104"/>
            <a:ext cx="52500" cy="1800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15" y="6093296"/>
            <a:ext cx="632614" cy="67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2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961" y="280020"/>
            <a:ext cx="8229600" cy="114300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 </a:t>
            </a:r>
            <a:r>
              <a:rPr lang="it-IT" sz="1800" b="1" u="sng" dirty="0" smtClean="0"/>
              <a:t>ACCERTAMENTI </a:t>
            </a:r>
            <a:br>
              <a:rPr lang="it-IT" sz="1800" b="1" u="sng" dirty="0" smtClean="0"/>
            </a:br>
            <a:r>
              <a:rPr lang="it-IT" sz="1800" b="1" dirty="0" smtClean="0"/>
              <a:t>ALCUNI PUNTI E/O ESEMPI RICORRENTI DI CRITICITA’</a:t>
            </a: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506" y="1484784"/>
            <a:ext cx="2979366" cy="5112568"/>
          </a:xfrm>
        </p:spPr>
        <p:txBody>
          <a:bodyPr>
            <a:noAutofit/>
          </a:bodyPr>
          <a:lstStyle/>
          <a:p>
            <a:pPr algn="just"/>
            <a:r>
              <a:rPr lang="it-IT" sz="1400" dirty="0" smtClean="0"/>
              <a:t>Il perito NON si sostituisce all’assicuratore (salvo specifica delega  o incarico)</a:t>
            </a:r>
          </a:p>
          <a:p>
            <a:pPr marL="0" indent="0" algn="just">
              <a:buNone/>
            </a:pPr>
            <a:endParaRPr lang="it-IT" sz="1400" dirty="0" smtClean="0"/>
          </a:p>
          <a:p>
            <a:pPr algn="just"/>
            <a:r>
              <a:rPr lang="it-IT" sz="1400" dirty="0" smtClean="0"/>
              <a:t>Raccolta  e verifica documenti  unità («navigabilità») / conducente / estratto RID</a:t>
            </a:r>
          </a:p>
          <a:p>
            <a:pPr marL="0" indent="0" algn="just">
              <a:buNone/>
            </a:pPr>
            <a:endParaRPr lang="it-IT" sz="1400" dirty="0"/>
          </a:p>
          <a:p>
            <a:pPr algn="just"/>
            <a:r>
              <a:rPr lang="it-IT" sz="1400" dirty="0" smtClean="0"/>
              <a:t>Raccolta documenti  e dati di rilievo  per il caso specifico,  che completano le info per i liquidatori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Focus su evento / causale  e comportamento assicurato (colpa nautica/colpa grave) con il maggior dettaglio possibile. (polizze in genere a «rischi nominati» + rischi esclusi)</a:t>
            </a:r>
          </a:p>
          <a:p>
            <a:pPr marL="0" indent="0">
              <a:buNone/>
            </a:pPr>
            <a:endParaRPr lang="it-IT" sz="1400" dirty="0"/>
          </a:p>
          <a:p>
            <a:r>
              <a:rPr lang="it-IT" sz="1400" dirty="0" smtClean="0"/>
              <a:t>Accertamento / valutazione valore commerciale unità </a:t>
            </a:r>
            <a:endParaRPr lang="it-IT" sz="1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6206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2</a:t>
            </a:r>
            <a:r>
              <a:rPr lang="it-IT" sz="2400" b="1" dirty="0" smtClean="0"/>
              <a:t>) 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759131" y="1484784"/>
            <a:ext cx="497765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Possono sorgere malintesi sulla portata dell’intervento del perito in termini di decisioni sulla gestione del sinistro (copertura, quantum indennizzo ecc.)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La regolarità ad es  di licenza navigazione, certificazione sicurezza,  patente nautica sono presupposto di operatività della garanzia</a:t>
            </a:r>
          </a:p>
          <a:p>
            <a:pPr algn="just"/>
            <a:r>
              <a:rPr lang="it-IT" sz="1400" dirty="0" smtClean="0"/>
              <a:t>Incompletezza documenti mette in difficoltà  i liquidatori (es.  Identificazione </a:t>
            </a:r>
            <a:r>
              <a:rPr lang="it-IT" sz="1400" dirty="0"/>
              <a:t>proprietario sulla </a:t>
            </a:r>
            <a:r>
              <a:rPr lang="it-IT" sz="1400" dirty="0" smtClean="0"/>
              <a:t>licenza / vincolatario</a:t>
            </a:r>
            <a:r>
              <a:rPr lang="it-IT" sz="1400" dirty="0"/>
              <a:t>)</a:t>
            </a:r>
            <a:endParaRPr lang="it-IT" sz="1400" dirty="0" smtClean="0"/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Es  contratto di ormeggio  (furto totale  -sicurezza/custodia/rivalsa),  contratti locazione o noleggio, preesistenza oggetti  o dotazioni (furto parziale ) e loro ubicazione (se al chiuso o stabilmente fissati), fatture manutenzione , fatture acquisto  precedente delle parti danneggiate (degrado) , ecc. </a:t>
            </a:r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Ricondurre a causali meramente ipotetiche  pregiudica analisi del sinistro alla luce della polizza, così come il voler ricondurre per forza i danni a uno o più eventi.</a:t>
            </a:r>
          </a:p>
          <a:p>
            <a:pPr algn="just"/>
            <a:r>
              <a:rPr lang="it-IT" sz="1400" dirty="0" smtClean="0"/>
              <a:t>Plausibilità  /coerenza   con denuncia evento  straordinario</a:t>
            </a:r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Consente di valutare eventuale sottoassicurazione ex  art 1907 c.c.</a:t>
            </a:r>
            <a:endParaRPr lang="it-IT" sz="1600" dirty="0"/>
          </a:p>
          <a:p>
            <a:pPr algn="just"/>
            <a:r>
              <a:rPr lang="it-IT" sz="1400" dirty="0" smtClean="0"/>
              <a:t>E’ il massimo indennizzo per perdita totale, salvo «stima accettata» in polizza</a:t>
            </a:r>
            <a:endParaRPr lang="it-IT" sz="1400" dirty="0"/>
          </a:p>
          <a:p>
            <a:endParaRPr lang="it-IT" sz="1600" dirty="0"/>
          </a:p>
        </p:txBody>
      </p:sp>
      <p:sp>
        <p:nvSpPr>
          <p:cNvPr id="12" name="Parentesi quadra aperta 11"/>
          <p:cNvSpPr/>
          <p:nvPr/>
        </p:nvSpPr>
        <p:spPr>
          <a:xfrm>
            <a:off x="3563888" y="1484784"/>
            <a:ext cx="45719" cy="64807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arentesi quadra aperta 12"/>
          <p:cNvSpPr/>
          <p:nvPr/>
        </p:nvSpPr>
        <p:spPr>
          <a:xfrm>
            <a:off x="3563888" y="2420888"/>
            <a:ext cx="45719" cy="86409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Parentesi quadra aperta 13"/>
          <p:cNvSpPr/>
          <p:nvPr/>
        </p:nvSpPr>
        <p:spPr>
          <a:xfrm>
            <a:off x="3586747" y="3501008"/>
            <a:ext cx="45719" cy="100811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Parentesi quadra aperta 14"/>
          <p:cNvSpPr/>
          <p:nvPr/>
        </p:nvSpPr>
        <p:spPr>
          <a:xfrm>
            <a:off x="3586747" y="4797152"/>
            <a:ext cx="45719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Parentesi quadra aperta 15"/>
          <p:cNvSpPr/>
          <p:nvPr/>
        </p:nvSpPr>
        <p:spPr>
          <a:xfrm>
            <a:off x="3609607" y="5877272"/>
            <a:ext cx="45719" cy="57606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655" y="6237312"/>
            <a:ext cx="496674" cy="52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82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961" y="280020"/>
            <a:ext cx="8229600" cy="1143000"/>
          </a:xfrm>
        </p:spPr>
        <p:txBody>
          <a:bodyPr>
            <a:normAutofit/>
          </a:bodyPr>
          <a:lstStyle/>
          <a:p>
            <a:r>
              <a:rPr lang="it-IT" sz="1800" b="1" u="sng" dirty="0" smtClean="0"/>
              <a:t>RIPARAZIONI</a:t>
            </a:r>
            <a:r>
              <a:rPr lang="it-IT" sz="1800" u="sng" dirty="0" smtClean="0"/>
              <a:t> /  </a:t>
            </a:r>
            <a:r>
              <a:rPr lang="it-IT" sz="1800" b="1" u="sng" dirty="0" smtClean="0"/>
              <a:t>QUANTIFICAZIONE DEL DANNO </a:t>
            </a:r>
            <a:br>
              <a:rPr lang="it-IT" sz="1800" b="1" u="sng" dirty="0" smtClean="0"/>
            </a:br>
            <a:r>
              <a:rPr lang="it-IT" sz="1800" b="1" dirty="0" smtClean="0"/>
              <a:t>ALCUNI PUNTI E/O ESEMPI RICORRENTI DI CRITICITA’</a:t>
            </a: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506" y="1268760"/>
            <a:ext cx="2979366" cy="5328592"/>
          </a:xfrm>
        </p:spPr>
        <p:txBody>
          <a:bodyPr>
            <a:noAutofit/>
          </a:bodyPr>
          <a:lstStyle/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Il perito  valuta e accerta il quantum tecnico del danno, non dell’indennizzo assicurativo</a:t>
            </a:r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 smtClean="0"/>
          </a:p>
          <a:p>
            <a:pPr marL="0" indent="0" algn="just">
              <a:buNone/>
            </a:pPr>
            <a:endParaRPr lang="it-IT" sz="1400" dirty="0" smtClean="0"/>
          </a:p>
          <a:p>
            <a:pPr algn="just"/>
            <a:r>
              <a:rPr lang="it-IT" sz="1400" dirty="0" smtClean="0"/>
              <a:t>Trasparenza con l’assicurato sui criteri di valutazione tecnica del danno</a:t>
            </a:r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  <a:p>
            <a:pPr algn="just"/>
            <a:r>
              <a:rPr lang="it-IT" sz="1400" dirty="0" smtClean="0"/>
              <a:t>Raccolta  e verifica documentazione  completa  di supporto </a:t>
            </a:r>
            <a:endParaRPr lang="it-IT" sz="1400" dirty="0"/>
          </a:p>
          <a:p>
            <a:pPr marL="0" indent="0" algn="just">
              <a:buNone/>
            </a:pPr>
            <a:endParaRPr lang="it-IT" sz="1400" dirty="0" smtClean="0"/>
          </a:p>
          <a:p>
            <a:pPr algn="just"/>
            <a:r>
              <a:rPr lang="it-IT" sz="1400" dirty="0" smtClean="0"/>
              <a:t>Il perito  può confrontarsi con l’assicuratore prima di chiudere la quantificazione del danno (e la perizia)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6206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3) 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759131" y="1458780"/>
            <a:ext cx="497765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Salvo espressa richiesta della Compagnia , non «concordare» cifre  che l’assicurato potrebbe fraintendere come finali o vincolanti per l’assicuratore, il quale invece le valuta a termini di polizza (es. solo in parte indennizzabili, sottoassicurazione, franchigie/scoperti, eventuali transazioni, </a:t>
            </a:r>
            <a:r>
              <a:rPr lang="it-IT" sz="1400" dirty="0" err="1" smtClean="0"/>
              <a:t>ecc</a:t>
            </a:r>
            <a:r>
              <a:rPr lang="it-IT" sz="1400" dirty="0" smtClean="0"/>
              <a:t>)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Es. degradi vecchio al nuovo, lavori non attinenti al sinistro, migliorie  / </a:t>
            </a:r>
            <a:r>
              <a:rPr lang="it-IT" sz="1400" dirty="0" err="1" smtClean="0"/>
              <a:t>refitting</a:t>
            </a:r>
            <a:r>
              <a:rPr lang="it-IT" sz="1400" dirty="0" smtClean="0"/>
              <a:t>, ripartizione di alcuni costi anche  «in conto armatore»,  tariffe M.O., scelta cantiere, tipi alternativi di interventi, ecc.   Punti di costante discussione post perizia con brokers e assicurati, se chiariti quanto  più  possibile in fase di perizia , si agevola la gestione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 smtClean="0"/>
              <a:t>L’assicuratore necessita di tutti i giustificativi e ne verifica la correttezza (es . Intestatario fatture di riparazione).</a:t>
            </a:r>
          </a:p>
          <a:p>
            <a:pPr algn="just"/>
            <a:r>
              <a:rPr lang="it-IT" sz="1400" dirty="0" smtClean="0"/>
              <a:t>Possibilmente richiedere le fatture definitive e su quelle  basare  la quantificazione  tecnica  del danno </a:t>
            </a:r>
          </a:p>
          <a:p>
            <a:pPr algn="just"/>
            <a:endParaRPr lang="it-IT" sz="1400" dirty="0" smtClean="0"/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Il confronto in itinere con la Compagnia può evitare eventuali </a:t>
            </a:r>
            <a:r>
              <a:rPr lang="it-IT" sz="1400" dirty="0"/>
              <a:t> </a:t>
            </a:r>
            <a:r>
              <a:rPr lang="it-IT" sz="1400" dirty="0" smtClean="0"/>
              <a:t>successive integrazioni / addenda peritali e dilatazione dei tempi di gestione</a:t>
            </a:r>
          </a:p>
          <a:p>
            <a:pPr algn="just"/>
            <a:endParaRPr lang="it-IT" sz="1400" dirty="0" smtClean="0"/>
          </a:p>
          <a:p>
            <a:endParaRPr lang="it-IT" sz="1600" dirty="0"/>
          </a:p>
        </p:txBody>
      </p:sp>
      <p:sp>
        <p:nvSpPr>
          <p:cNvPr id="7" name="Parentesi quadra aperta 6"/>
          <p:cNvSpPr/>
          <p:nvPr/>
        </p:nvSpPr>
        <p:spPr>
          <a:xfrm>
            <a:off x="3563888" y="1458780"/>
            <a:ext cx="72008" cy="103411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quadra aperta 7"/>
          <p:cNvSpPr/>
          <p:nvPr/>
        </p:nvSpPr>
        <p:spPr>
          <a:xfrm>
            <a:off x="3599892" y="2852936"/>
            <a:ext cx="45719" cy="11450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aperta 8"/>
          <p:cNvSpPr/>
          <p:nvPr/>
        </p:nvSpPr>
        <p:spPr>
          <a:xfrm>
            <a:off x="3563888" y="4293096"/>
            <a:ext cx="45719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rentesi quadra aperta 9"/>
          <p:cNvSpPr/>
          <p:nvPr/>
        </p:nvSpPr>
        <p:spPr>
          <a:xfrm>
            <a:off x="3581130" y="5589680"/>
            <a:ext cx="45719" cy="6476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15" y="6093296"/>
            <a:ext cx="632614" cy="67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42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961" y="280020"/>
            <a:ext cx="8229600" cy="1143000"/>
          </a:xfrm>
        </p:spPr>
        <p:txBody>
          <a:bodyPr>
            <a:normAutofit/>
          </a:bodyPr>
          <a:lstStyle/>
          <a:p>
            <a:r>
              <a:rPr lang="it-IT" sz="1800" b="1" u="sng" dirty="0" smtClean="0"/>
              <a:t>RELAZIONE DI PERIZIA </a:t>
            </a:r>
            <a:br>
              <a:rPr lang="it-IT" sz="1800" b="1" u="sng" dirty="0" smtClean="0"/>
            </a:br>
            <a:r>
              <a:rPr lang="it-IT" sz="1800" b="1" dirty="0" smtClean="0"/>
              <a:t>ALCUNI PUNTI E/O ESEMPI RICORRENTI DI CRITICITA’</a:t>
            </a: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506" y="1268760"/>
            <a:ext cx="2979366" cy="5328592"/>
          </a:xfrm>
        </p:spPr>
        <p:txBody>
          <a:bodyPr>
            <a:noAutofit/>
          </a:bodyPr>
          <a:lstStyle/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La relazione di perizia è il «punto d’arrivo»  dell’attività del perito, ed il «punto di partenza» dell’attività  dei liquidatori</a:t>
            </a:r>
          </a:p>
          <a:p>
            <a:pPr marL="0" indent="0" algn="just">
              <a:buNone/>
            </a:pPr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  <a:p>
            <a:pPr algn="just"/>
            <a:r>
              <a:rPr lang="it-IT" sz="1400" dirty="0" smtClean="0"/>
              <a:t>Quantificazione tecnica del danno:  in perizia «Il troppo stroppia» o «</a:t>
            </a:r>
            <a:r>
              <a:rPr lang="it-IT" sz="1400" dirty="0" err="1" smtClean="0"/>
              <a:t>Less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More» non valgono</a:t>
            </a:r>
          </a:p>
          <a:p>
            <a:pPr algn="just"/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 Descrizione e  valutazione Causale  / Evento</a:t>
            </a:r>
            <a:endParaRPr lang="it-IT" sz="1400" dirty="0"/>
          </a:p>
          <a:p>
            <a:pPr marL="0" indent="0" algn="just">
              <a:buNone/>
            </a:pPr>
            <a:endParaRPr lang="it-IT" sz="14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6206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4</a:t>
            </a:r>
            <a:r>
              <a:rPr lang="it-IT" sz="2400" b="1" dirty="0" smtClean="0"/>
              <a:t>) 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759131" y="1458780"/>
            <a:ext cx="497765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Le modalità di rappresentazione di dati ed informazioni determinano il grado di fruibilità (e/o il «colpo d’occhio»)  dei principali elementi su cui i liquidatori basano l’esame del sinistro a termini di polizza quanto a: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/>
              <a:t>Presupposti di operatività  (navigabilità  / regolarità  unità, limiti spazio-temporali,  protezione quadranti </a:t>
            </a:r>
            <a:r>
              <a:rPr lang="it-IT" sz="1400" dirty="0" err="1" smtClean="0"/>
              <a:t>ecc</a:t>
            </a:r>
            <a:r>
              <a:rPr lang="it-IT" sz="1400" dirty="0" smtClean="0"/>
              <a:t>)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/>
              <a:t>Eventi / Rischi coperti (nominati + estensioni),  Rischi esclusi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/>
              <a:t>Voci che andranno a comporre l’indennizzo e applicabilità di franchigie o scoperti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/>
              <a:t>Possibilità di rivalsa</a:t>
            </a:r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Punto focale di costante discussione  con assicurati e brokers/agenti. Occorre il massimo dettaglio sulle voci di danno , alcune delle quali potrebbero non entrare in indennizzo (es sì scafo, no motori). Occorre la più ampia motivazione tecnica su applicazione degradi, revisione tariffe M.O, voci non attinenti o parzialmente in conto armatore ecc. Occorre omogeneizzare i calcoli (es tutti al lordo o tutti al netto </a:t>
            </a:r>
            <a:r>
              <a:rPr lang="it-IT" sz="1400" dirty="0" err="1" smtClean="0"/>
              <a:t>i.v.a</a:t>
            </a:r>
            <a:r>
              <a:rPr lang="it-IT" sz="1400" dirty="0" smtClean="0"/>
              <a:t>.) </a:t>
            </a:r>
          </a:p>
          <a:p>
            <a:pPr algn="just"/>
            <a:endParaRPr lang="it-IT" sz="1400" dirty="0" smtClean="0"/>
          </a:p>
          <a:p>
            <a:pPr algn="just"/>
            <a:r>
              <a:rPr lang="it-IT" sz="1400" dirty="0" smtClean="0"/>
              <a:t>Maggiori dettagli possibili su causale e conseguenze</a:t>
            </a:r>
          </a:p>
          <a:p>
            <a:pPr algn="just"/>
            <a:r>
              <a:rPr lang="it-IT" sz="1400" dirty="0" smtClean="0"/>
              <a:t>Valutazione di coerenza tra quanto accertato e quanto dichiarato  da assicurato / comandante / cantiere o altre parti</a:t>
            </a:r>
          </a:p>
          <a:p>
            <a:pPr algn="just"/>
            <a:r>
              <a:rPr lang="it-IT" sz="1400" dirty="0" smtClean="0"/>
              <a:t>Opinioni tecniche del perito da motivare  </a:t>
            </a:r>
          </a:p>
          <a:p>
            <a:pPr algn="just"/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endParaRPr lang="it-IT" sz="1400" dirty="0" smtClean="0"/>
          </a:p>
          <a:p>
            <a:endParaRPr lang="it-IT" sz="1600" dirty="0"/>
          </a:p>
        </p:txBody>
      </p:sp>
      <p:sp>
        <p:nvSpPr>
          <p:cNvPr id="5" name="Parentesi quadra aperta 4"/>
          <p:cNvSpPr/>
          <p:nvPr/>
        </p:nvSpPr>
        <p:spPr>
          <a:xfrm>
            <a:off x="3563888" y="1458780"/>
            <a:ext cx="45719" cy="211423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quadra aperta 6"/>
          <p:cNvSpPr/>
          <p:nvPr/>
        </p:nvSpPr>
        <p:spPr>
          <a:xfrm>
            <a:off x="3563888" y="3861048"/>
            <a:ext cx="45719" cy="144016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quadra aperta 7"/>
          <p:cNvSpPr/>
          <p:nvPr/>
        </p:nvSpPr>
        <p:spPr>
          <a:xfrm>
            <a:off x="3541028" y="5589240"/>
            <a:ext cx="45719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Picture 2" descr="G:\Immagini\SLASH_A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15" y="6093296"/>
            <a:ext cx="632614" cy="67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5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Grazie dell’attenzione e buon lavoro</a:t>
            </a:r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sz="2000" dirty="0" smtClean="0"/>
              <a:t>Alberto </a:t>
            </a:r>
            <a:r>
              <a:rPr lang="it-IT" sz="2000" dirty="0" err="1" smtClean="0"/>
              <a:t>Delaude</a:t>
            </a:r>
            <a:endParaRPr lang="it-IT" sz="2000" dirty="0" smtClean="0"/>
          </a:p>
          <a:p>
            <a:pPr marL="0" indent="0" algn="ctr">
              <a:buNone/>
            </a:pPr>
            <a:endParaRPr lang="it-IT" sz="1200" dirty="0" smtClean="0"/>
          </a:p>
        </p:txBody>
      </p:sp>
      <p:pic>
        <p:nvPicPr>
          <p:cNvPr id="1027" name="Picture 3" descr="G:\Immagini\AXA_Corporate_Solutions\AXA_redefining_Color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10" y="4509120"/>
            <a:ext cx="3266667" cy="11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3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979</Words>
  <Application>Microsoft Office PowerPoint</Application>
  <PresentationFormat>Presentazione su schermo (4:3)</PresentationFormat>
  <Paragraphs>130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Genova 8 Ottobre 2015</vt:lpstr>
      <vt:lpstr>Presentazione standard di PowerPoint</vt:lpstr>
      <vt:lpstr> PRIMO INTERVENTO POST INCARICO  ALCUNI PUNTI E/O ESEMPI RICORRENTI DI CRITICITA’</vt:lpstr>
      <vt:lpstr> ACCERTAMENTI  ALCUNI PUNTI E/O ESEMPI RICORRENTI DI CRITICITA’</vt:lpstr>
      <vt:lpstr>RIPARAZIONI /  QUANTIFICAZIONE DEL DANNO  ALCUNI PUNTI E/O ESEMPI RICORRENTI DI CRITICITA’</vt:lpstr>
      <vt:lpstr>RELAZIONE DI PERIZIA  ALCUNI PUNTI E/O ESEMPI RICORRENTI DI CRITICITA’</vt:lpstr>
      <vt:lpstr>Presentazione standard di PowerPoint</vt:lpstr>
    </vt:vector>
  </TitlesOfParts>
  <Company>AXA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Genova 8 Ottobre 2015</dc:title>
  <dc:creator>DELAUDE Alberto</dc:creator>
  <cp:lastModifiedBy>DELAUDE Alberto</cp:lastModifiedBy>
  <cp:revision>124</cp:revision>
  <dcterms:created xsi:type="dcterms:W3CDTF">2015-10-03T06:35:45Z</dcterms:created>
  <dcterms:modified xsi:type="dcterms:W3CDTF">2015-10-06T15:43:42Z</dcterms:modified>
</cp:coreProperties>
</file>